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Lexen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Merjem Bećirović"/>
  <p:cmAuthor clrIdx="1" id="1" initials="" lastIdx="2" name="Nedim Kalajdžij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exen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Lexen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6-18T12:08:03.015">
    <p:pos x="6000" y="0"/>
    <p:text>Ovih nekoliko slajdova sa kodom je too much. Ostalo je ok.</p:text>
  </p:cm>
  <p:cm authorId="1" idx="1" dt="2025-06-18T12:04:43.431">
    <p:pos x="6000" y="0"/>
    <p:text>Postovanje,
obzirom da smo mi vec video snimili sa tom prezentacijom, moze li video ostati isti, a prezentaciju tj dio sa kodom bismo promijenili? Video nije dug, oko 20min. Nismo puno smarali sa kodom</p:text>
  </p:cm>
  <p:cm authorId="0" idx="2" dt="2025-06-18T12:08:03.015">
    <p:pos x="6000" y="0"/>
    <p:text>Postovanje, kako hocete. Studenti sa DPS su rekli da su izgubili bodove zbog previse koda na prezentaciji. Mozda da napisete napomenu ako nemate vremena za video novi.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06-18T12:22:04.283">
    <p:pos x="1340" y="1363"/>
    <p:text>Na prezentaciji fali dosta stvari. S obzirom na to da je rezultat veoma los, morate dodati ona objasnjenja iz docsa zasto je los i sta bi se moglo uraditi da se unaprijedi jer ste to dobro napisali.</p:text>
  </p:cm>
  <p:cm authorId="1" idx="2" dt="2025-06-18T12:22:04.283">
    <p:pos x="1340" y="1363"/>
    <p:text>Uploadat cemo sada video. U videu ima dio gdje govorimo o rezultatima i objasnjavamo kako da budu bolji.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82f2d3a01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82f2d3a01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82f2d3a01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82f2d3a01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a8154836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a8154836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82f2d3a01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82f2d3a01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82f2d3a01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82f2d3a01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a8154836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a8154836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82f2d3a01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82f2d3a01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9240f8ad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69240f8ad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9240f8ad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69240f8ad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9725ccd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9725ccd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82f2d3a01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82f2d3a01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6a4c5670d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6a4c5670d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a4c5670d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a4c5670d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82f2d3a01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682f2d3a01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82f2d3a01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82f2d3a01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82f2d3a01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82f2d3a01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82f2d3a01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82f2d3a01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82f2d3a01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82f2d3a01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82f2d3a01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82f2d3a01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82f2d3a01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682f2d3a01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6a2ec7ef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6a2ec7ef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BACH 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37700" y="3744200"/>
            <a:ext cx="20643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Elma Hodžić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Adna Hajdarević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Nedim Kalajdžija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03650" y="208475"/>
            <a:ext cx="32904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Vještačka inteligencija 24/25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9999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8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Kod - resize slika</a:t>
            </a:r>
            <a:endParaRPr b="1"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2325" y="1619650"/>
            <a:ext cx="4838725" cy="17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Kod - funkcije za učitavanje dataseta</a:t>
            </a:r>
            <a:endParaRPr b="1"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1108825"/>
            <a:ext cx="695933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Kod - podjela dataseta</a:t>
            </a:r>
            <a:endParaRPr b="1"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150" y="1311800"/>
            <a:ext cx="6621050" cy="29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5004113" y="685300"/>
            <a:ext cx="3338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Kod - model</a:t>
            </a:r>
            <a:endParaRPr b="1"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75" y="152400"/>
            <a:ext cx="355206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9839" y="1499925"/>
            <a:ext cx="5061761" cy="2383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2128651" y="379400"/>
            <a:ext cx="48867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Kod - augmentacija slika </a:t>
            </a:r>
            <a:endParaRPr b="1"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250" y="1355200"/>
            <a:ext cx="6558625" cy="26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2128651" y="577775"/>
            <a:ext cx="48867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Kod - treniranje modela</a:t>
            </a:r>
            <a:endParaRPr b="1"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400" y="1935625"/>
            <a:ext cx="4634750" cy="14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713775" y="2288775"/>
            <a:ext cx="2677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b="1" lang="en" sz="1600">
                <a:solidFill>
                  <a:schemeClr val="dk1"/>
                </a:solidFill>
              </a:rPr>
              <a:t>Broj epoha: 25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b="1" lang="en" sz="1600">
                <a:solidFill>
                  <a:schemeClr val="dk1"/>
                </a:solidFill>
              </a:rPr>
              <a:t>Batch size: 16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2128651" y="297325"/>
            <a:ext cx="48867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Rezultati</a:t>
            </a:r>
            <a:r>
              <a:rPr b="1" lang="en"/>
              <a:t> </a:t>
            </a:r>
            <a:endParaRPr b="1"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50" y="1437400"/>
            <a:ext cx="7831951" cy="35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062" y="1002500"/>
            <a:ext cx="8613874" cy="3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2128676" y="215250"/>
            <a:ext cx="48867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Rezultati </a:t>
            </a:r>
            <a:endParaRPr b="1"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25" y="920425"/>
            <a:ext cx="4009825" cy="35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425" y="3097004"/>
            <a:ext cx="2723150" cy="6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8425" y="1358175"/>
            <a:ext cx="378142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2128676" y="215250"/>
            <a:ext cx="48867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Primjeri predikcija</a:t>
            </a:r>
            <a:endParaRPr b="1"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100" y="929550"/>
            <a:ext cx="7934065" cy="19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88" y="3000075"/>
            <a:ext cx="7895677" cy="1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2128651" y="589150"/>
            <a:ext cx="48867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Problemi sa rezolucijom</a:t>
            </a:r>
            <a:endParaRPr b="1"/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640000" y="1413425"/>
            <a:ext cx="8037000" cy="20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b="1" lang="en" sz="1600">
                <a:solidFill>
                  <a:schemeClr val="dk1"/>
                </a:solidFill>
              </a:rPr>
              <a:t>Originalne slike: 2048×1536 px</a:t>
            </a:r>
            <a:br>
              <a:rPr b="1" lang="en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b="1" lang="en" sz="1600">
                <a:solidFill>
                  <a:schemeClr val="dk1"/>
                </a:solidFill>
              </a:rPr>
              <a:t>Skaliranje na 128×128 → gubitak važnih podataka</a:t>
            </a:r>
            <a:br>
              <a:rPr b="1" lang="en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b="1" lang="en" sz="1600">
                <a:solidFill>
                  <a:schemeClr val="dk1"/>
                </a:solidFill>
              </a:rPr>
              <a:t>CNN mreže traže manje ulaze (128x128 ili 224x224)</a:t>
            </a:r>
            <a:br>
              <a:rPr b="1" lang="en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b="1" lang="en" sz="1600">
                <a:solidFill>
                  <a:schemeClr val="dk1"/>
                </a:solidFill>
              </a:rPr>
              <a:t>Treniranje na punoj rezoluciji zahtijeva GPU - ograničenje v28 runtime (~3h)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4125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solidFill>
                  <a:srgbClr val="FFFFFF"/>
                </a:solidFill>
              </a:rPr>
              <a:t>BACH - Dataset</a:t>
            </a:r>
            <a:endParaRPr b="1" sz="2820">
              <a:solidFill>
                <a:srgbClr val="FFFFFF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477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❏"/>
            </a:pPr>
            <a:r>
              <a:rPr b="1" lang="en">
                <a:solidFill>
                  <a:srgbClr val="F3F3F3"/>
                </a:solidFill>
              </a:rPr>
              <a:t>Veliki anotirani skup podataka:</a:t>
            </a:r>
            <a:endParaRPr b="1">
              <a:solidFill>
                <a:srgbClr val="F3F3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❏"/>
            </a:pPr>
            <a:r>
              <a:rPr b="1" lang="en">
                <a:solidFill>
                  <a:srgbClr val="F3F3F3"/>
                </a:solidFill>
              </a:rPr>
              <a:t>Mikroskopske slike (klasifikacija)</a:t>
            </a:r>
            <a:endParaRPr b="1">
              <a:solidFill>
                <a:srgbClr val="F3F3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❏"/>
            </a:pPr>
            <a:r>
              <a:rPr b="1" lang="en">
                <a:solidFill>
                  <a:srgbClr val="F3F3F3"/>
                </a:solidFill>
              </a:rPr>
              <a:t>Slike cijelih presjeka tkiva (segmentacija)</a:t>
            </a:r>
            <a:endParaRPr b="1">
              <a:solidFill>
                <a:srgbClr val="F3F3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❏"/>
            </a:pPr>
            <a:r>
              <a:rPr b="1" lang="en">
                <a:solidFill>
                  <a:srgbClr val="F3F3F3"/>
                </a:solidFill>
              </a:rPr>
              <a:t>Objavljen javnosti u sklopu BACH izazova</a:t>
            </a:r>
            <a:endParaRPr b="1">
              <a:solidFill>
                <a:srgbClr val="F3F3F3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800" y="1152475"/>
            <a:ext cx="3978625" cy="20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1348775" y="470600"/>
            <a:ext cx="71226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Pokušaj rješenja: Sliding Window</a:t>
            </a:r>
            <a:endParaRPr b="1"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557900" y="1294875"/>
            <a:ext cx="78768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b="1" lang="en" sz="1600">
                <a:solidFill>
                  <a:schemeClr val="dk1"/>
                </a:solidFill>
              </a:rPr>
              <a:t>Primijenjena sliding window tehnika</a:t>
            </a:r>
            <a:br>
              <a:rPr b="1" lang="en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b="1" lang="en" sz="1600">
                <a:solidFill>
                  <a:schemeClr val="dk1"/>
                </a:solidFill>
              </a:rPr>
              <a:t>Slike razbijene u patch-eve (~16,500 po klasi)</a:t>
            </a:r>
            <a:br>
              <a:rPr b="1" lang="en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b="1" lang="en" sz="1600">
                <a:solidFill>
                  <a:schemeClr val="dk1"/>
                </a:solidFill>
              </a:rPr>
              <a:t>Čuva lokalne informacije, bolja analiza</a:t>
            </a:r>
            <a:br>
              <a:rPr b="1" lang="en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b="1" lang="en" sz="1600">
                <a:solidFill>
                  <a:schemeClr val="dk1"/>
                </a:solidFill>
              </a:rPr>
              <a:t>Ali: ~3 sata po epohi, što je predugo za naše resurse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82" name="Google Shape;182;p32"/>
          <p:cNvPicPr preferRelativeResize="0"/>
          <p:nvPr/>
        </p:nvPicPr>
        <p:blipFill rotWithShape="1">
          <a:blip r:embed="rId3">
            <a:alphaModFix/>
          </a:blip>
          <a:srcRect b="0" l="0" r="0" t="9950"/>
          <a:stretch/>
        </p:blipFill>
        <p:spPr>
          <a:xfrm>
            <a:off x="740300" y="3577612"/>
            <a:ext cx="3049725" cy="7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 rotWithShape="1">
          <a:blip r:embed="rId4">
            <a:alphaModFix/>
          </a:blip>
          <a:srcRect b="0" l="3353" r="0" t="17280"/>
          <a:stretch/>
        </p:blipFill>
        <p:spPr>
          <a:xfrm>
            <a:off x="3938775" y="3768463"/>
            <a:ext cx="4796900" cy="3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1063325" y="461475"/>
            <a:ext cx="71226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Zaključak</a:t>
            </a:r>
            <a:endParaRPr b="1"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557900" y="1294875"/>
            <a:ext cx="35268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b="1" lang="en" sz="1600">
                <a:solidFill>
                  <a:schemeClr val="dk1"/>
                </a:solidFill>
              </a:rPr>
              <a:t>Transfer learning s ResNet, DenseNet, EfficientNet</a:t>
            </a:r>
            <a:br>
              <a:rPr b="1" lang="en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b="1" lang="en" sz="1600">
                <a:solidFill>
                  <a:schemeClr val="dk1"/>
                </a:solidFill>
              </a:rPr>
              <a:t>Fokus na informativne patch-eve</a:t>
            </a:r>
            <a:br>
              <a:rPr b="1" lang="en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b="1" lang="en" sz="1600">
                <a:solidFill>
                  <a:schemeClr val="dk1"/>
                </a:solidFill>
              </a:rPr>
              <a:t>Koristiti adaptivne arhitekture (npr. RANet)</a:t>
            </a:r>
            <a:br>
              <a:rPr b="1" lang="en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b="1" lang="en" sz="1600">
                <a:solidFill>
                  <a:schemeClr val="dk1"/>
                </a:solidFill>
              </a:rPr>
              <a:t>Povećanje količine podataka, semi-supervised metode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4786800" y="1812050"/>
            <a:ext cx="37575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b="1" lang="en" sz="1600">
                <a:solidFill>
                  <a:schemeClr val="dk1"/>
                </a:solidFill>
              </a:rPr>
              <a:t>Model je koristan u edukativne svrhe</a:t>
            </a:r>
            <a:br>
              <a:rPr b="1" lang="en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b="1" lang="en" sz="1600">
                <a:solidFill>
                  <a:schemeClr val="dk1"/>
                </a:solidFill>
              </a:rPr>
              <a:t>Nije primjenjiv u realnim scenarijima bez naprednih pristupa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2128651" y="2164875"/>
            <a:ext cx="48867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chemeClr val="lt1"/>
                </a:solidFill>
              </a:rPr>
              <a:t>HVALA NA </a:t>
            </a:r>
            <a:r>
              <a:rPr b="1" lang="en" sz="2720">
                <a:solidFill>
                  <a:schemeClr val="lt1"/>
                </a:solidFill>
              </a:rPr>
              <a:t>PAŽNJI</a:t>
            </a:r>
            <a:r>
              <a:rPr b="1" lang="en" sz="2720">
                <a:solidFill>
                  <a:schemeClr val="lt1"/>
                </a:solidFill>
              </a:rPr>
              <a:t>!</a:t>
            </a:r>
            <a:endParaRPr b="1" sz="27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BACH - Izazov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Učesnici:</a:t>
            </a:r>
            <a:endParaRPr b="1" sz="19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677 registracija</a:t>
            </a:r>
            <a:endParaRPr b="1" sz="19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64 validne prijave</a:t>
            </a:r>
            <a:endParaRPr b="1" sz="1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Rezultati:</a:t>
            </a:r>
            <a:endParaRPr b="1" sz="1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Postignut napredak u tačnosti klasifikacije do 87%</a:t>
            </a:r>
            <a:endParaRPr b="1" sz="1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Povećano zanimanje za primjenu vještačke inteligencije u medicini</a:t>
            </a:r>
            <a:endParaRPr b="1" sz="1900">
              <a:solidFill>
                <a:srgbClr val="FFFFFF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229525" cy="16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34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BACH - Dataset - tipovi podataka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338400" y="1031350"/>
            <a:ext cx="2467200" cy="18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❏"/>
            </a:pPr>
            <a:r>
              <a:rPr b="1" lang="en" sz="2500">
                <a:solidFill>
                  <a:srgbClr val="FFFFFF"/>
                </a:solidFill>
              </a:rPr>
              <a:t>Benign</a:t>
            </a:r>
            <a:endParaRPr b="1"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❏"/>
            </a:pPr>
            <a:r>
              <a:rPr b="1" lang="en" sz="2500">
                <a:solidFill>
                  <a:srgbClr val="FFFFFF"/>
                </a:solidFill>
              </a:rPr>
              <a:t>InSitu</a:t>
            </a:r>
            <a:endParaRPr b="1"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❏"/>
            </a:pPr>
            <a:r>
              <a:rPr b="1" lang="en" sz="2500">
                <a:solidFill>
                  <a:srgbClr val="FFFFFF"/>
                </a:solidFill>
              </a:rPr>
              <a:t>Invasive</a:t>
            </a:r>
            <a:endParaRPr b="1"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❏"/>
            </a:pPr>
            <a:r>
              <a:rPr b="1" lang="en" sz="2500">
                <a:solidFill>
                  <a:srgbClr val="FFFFFF"/>
                </a:solidFill>
              </a:rPr>
              <a:t>Normal</a:t>
            </a:r>
            <a:endParaRPr b="1" sz="2500">
              <a:solidFill>
                <a:srgbClr val="FFFFFF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2967363"/>
            <a:ext cx="809625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 title="b00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750" y="91825"/>
            <a:ext cx="6613125" cy="495985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224075" y="91825"/>
            <a:ext cx="132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Benign</a:t>
            </a:r>
            <a:endParaRPr b="1"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224075" y="91825"/>
            <a:ext cx="132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InSitu</a:t>
            </a:r>
            <a:endParaRPr b="1" sz="2200">
              <a:solidFill>
                <a:schemeClr val="dk2"/>
              </a:solidFill>
            </a:endParaRPr>
          </a:p>
        </p:txBody>
      </p:sp>
      <p:pic>
        <p:nvPicPr>
          <p:cNvPr id="90" name="Google Shape;90;p18" title="is00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875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>
            <a:off x="224075" y="91825"/>
            <a:ext cx="132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Invasive</a:t>
            </a:r>
            <a:endParaRPr b="1" sz="2200">
              <a:solidFill>
                <a:schemeClr val="dk2"/>
              </a:solidFill>
            </a:endParaRPr>
          </a:p>
        </p:txBody>
      </p:sp>
      <p:pic>
        <p:nvPicPr>
          <p:cNvPr id="96" name="Google Shape;96;p19" title="iv00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75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/>
        </p:nvSpPr>
        <p:spPr>
          <a:xfrm>
            <a:off x="224075" y="91825"/>
            <a:ext cx="132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Normal</a:t>
            </a:r>
            <a:endParaRPr b="1" sz="2200">
              <a:solidFill>
                <a:schemeClr val="dk2"/>
              </a:solidFill>
            </a:endParaRPr>
          </a:p>
        </p:txBody>
      </p:sp>
      <p:pic>
        <p:nvPicPr>
          <p:cNvPr id="102" name="Google Shape;102;p20" title="n00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75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34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Podjela dataseta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550" y="1011075"/>
            <a:ext cx="3289175" cy="37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697650" y="1641475"/>
            <a:ext cx="4198800" cy="25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❏"/>
            </a:pPr>
            <a:r>
              <a:rPr b="1" lang="en">
                <a:solidFill>
                  <a:srgbClr val="FFFFFF"/>
                </a:solidFill>
              </a:rPr>
              <a:t>Količina podataka: </a:t>
            </a:r>
            <a:br>
              <a:rPr b="1" lang="en">
                <a:solidFill>
                  <a:srgbClr val="FFFFFF"/>
                </a:solidFill>
              </a:rPr>
            </a:br>
            <a:r>
              <a:rPr b="1" lang="en">
                <a:solidFill>
                  <a:srgbClr val="FFFFFF"/>
                </a:solidFill>
              </a:rPr>
              <a:t>   - 7 GB (za naš model)</a:t>
            </a:r>
            <a:br>
              <a:rPr b="1" lang="en">
                <a:solidFill>
                  <a:srgbClr val="FFFFFF"/>
                </a:solidFill>
              </a:rPr>
            </a:br>
            <a:r>
              <a:rPr b="1" lang="en">
                <a:solidFill>
                  <a:srgbClr val="FFFFFF"/>
                </a:solidFill>
              </a:rPr>
              <a:t>   - 17 GB (ukupan folder)</a:t>
            </a:r>
            <a:endParaRPr b="1">
              <a:solidFill>
                <a:srgbClr val="FFFFFF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❏"/>
            </a:pPr>
            <a:r>
              <a:rPr b="1" lang="en">
                <a:solidFill>
                  <a:srgbClr val="FFFFFF"/>
                </a:solidFill>
              </a:rPr>
              <a:t>Rezolucija slika: 2048 x 1536 </a:t>
            </a:r>
            <a:endParaRPr b="1">
              <a:solidFill>
                <a:srgbClr val="FFFFFF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❏"/>
            </a:pPr>
            <a:r>
              <a:rPr b="1" lang="en">
                <a:solidFill>
                  <a:srgbClr val="FFFFFF"/>
                </a:solidFill>
              </a:rPr>
              <a:t>Klase u datasetu:</a:t>
            </a:r>
            <a:br>
              <a:rPr b="1" lang="en">
                <a:solidFill>
                  <a:srgbClr val="FFFFFF"/>
                </a:solidFill>
              </a:rPr>
            </a:br>
            <a:r>
              <a:rPr b="1" lang="en">
                <a:solidFill>
                  <a:srgbClr val="FFFFFF"/>
                </a:solidFill>
              </a:rPr>
              <a:t>    1. Benign: 100 slika</a:t>
            </a:r>
            <a:br>
              <a:rPr b="1" lang="en">
                <a:solidFill>
                  <a:srgbClr val="FFFFFF"/>
                </a:solidFill>
              </a:rPr>
            </a:br>
            <a:r>
              <a:rPr b="1" lang="en">
                <a:solidFill>
                  <a:srgbClr val="FFFFFF"/>
                </a:solidFill>
              </a:rPr>
              <a:t>    2. InSitu: 100 slika</a:t>
            </a:r>
            <a:br>
              <a:rPr b="1" lang="en">
                <a:solidFill>
                  <a:srgbClr val="FFFFFF"/>
                </a:solidFill>
              </a:rPr>
            </a:br>
            <a:r>
              <a:rPr b="1" lang="en">
                <a:solidFill>
                  <a:srgbClr val="FFFFFF"/>
                </a:solidFill>
              </a:rPr>
              <a:t>    3. Invasive: 100 slika</a:t>
            </a:r>
            <a:br>
              <a:rPr b="1" lang="en">
                <a:solidFill>
                  <a:srgbClr val="FFFFFF"/>
                </a:solidFill>
              </a:rPr>
            </a:br>
            <a:r>
              <a:rPr b="1" lang="en">
                <a:solidFill>
                  <a:srgbClr val="FFFFFF"/>
                </a:solidFill>
              </a:rPr>
              <a:t>    4. Normal: 100 slika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